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5" autoAdjust="0"/>
  </p:normalViewPr>
  <p:slideViewPr>
    <p:cSldViewPr>
      <p:cViewPr varScale="1">
        <p:scale>
          <a:sx n="38" d="100"/>
          <a:sy n="38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4BD0-D778-4F58-B358-22A8268DDF5F}" type="datetimeFigureOut">
              <a:rPr lang="en-CA" smtClean="0"/>
              <a:pPr/>
              <a:t>22/01/2012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9E54-07C7-4775-93C2-FEA2A39A04F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CA" dirty="0" smtClean="0"/>
              <a:t>Pedagogy of the Oppressed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400800" cy="982960"/>
          </a:xfrm>
        </p:spPr>
        <p:txBody>
          <a:bodyPr/>
          <a:lstStyle/>
          <a:p>
            <a:r>
              <a:rPr lang="en-CA" dirty="0" smtClean="0"/>
              <a:t>Chapter 3: Moving Past Oppression</a:t>
            </a: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Role of Educators in Dialogue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Thematic Universe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4270"/>
            <a:ext cx="9144000" cy="553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Generative Themes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“Generative themes can be located in concentric circles moving from the general to the particular” (103).</a:t>
            </a:r>
          </a:p>
          <a:p>
            <a:r>
              <a:rPr lang="en-US" dirty="0" smtClean="0"/>
              <a:t>Concentric circles are circles that have the same center. </a:t>
            </a:r>
          </a:p>
          <a:p>
            <a:endParaRPr lang="en-CA" dirty="0"/>
          </a:p>
        </p:txBody>
      </p:sp>
      <p:pic>
        <p:nvPicPr>
          <p:cNvPr id="4" name="Content Placeholder 3" descr="concentri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020" y="3789040"/>
            <a:ext cx="2932212" cy="29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Freirian</a:t>
            </a:r>
            <a:r>
              <a:rPr lang="en-US" dirty="0" smtClean="0"/>
              <a:t> Concentric Circles</a:t>
            </a:r>
          </a:p>
        </p:txBody>
      </p:sp>
      <p:pic>
        <p:nvPicPr>
          <p:cNvPr id="25603" name="Content Placeholder 3" descr="concentr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752600"/>
            <a:ext cx="3738563" cy="3738563"/>
          </a:xfrm>
        </p:spPr>
      </p:pic>
      <p:sp>
        <p:nvSpPr>
          <p:cNvPr id="5" name="Right Arrow 4"/>
          <p:cNvSpPr/>
          <p:nvPr/>
        </p:nvSpPr>
        <p:spPr>
          <a:xfrm>
            <a:off x="228600" y="1340768"/>
            <a:ext cx="3429000" cy="1402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Themes of universal character: domination and liberation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148064" y="1486525"/>
            <a:ext cx="3767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latin typeface="Constantia" pitchFamily="18" charset="0"/>
              </a:rPr>
              <a:t>Work inwards from the general to the particular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52400" y="2590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Found in all societies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Global Issues/themes</a:t>
            </a:r>
          </a:p>
        </p:txBody>
      </p:sp>
      <p:sp>
        <p:nvSpPr>
          <p:cNvPr id="9" name="Left Arrow 8"/>
          <p:cNvSpPr/>
          <p:nvPr/>
        </p:nvSpPr>
        <p:spPr>
          <a:xfrm>
            <a:off x="4953000" y="2348880"/>
            <a:ext cx="3962400" cy="1765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Repetitive Themes: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Underdevelopment and development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172200" y="4038600"/>
            <a:ext cx="2667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Themes found in many societies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Over time and through many different epoch </a:t>
            </a: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3505200"/>
            <a:ext cx="3886200" cy="129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Specific Themes: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Ie</a:t>
            </a:r>
            <a:r>
              <a:rPr lang="en-US" dirty="0"/>
              <a:t>/ Free healthcare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228600" y="4654877"/>
            <a:ext cx="3479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latin typeface="Constantia" pitchFamily="18" charset="0"/>
              </a:rPr>
              <a:t>Specific to each nation, province, region, city, culture, 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762000" y="54102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nstantia" pitchFamily="18" charset="0"/>
              </a:rPr>
              <a:t>Reminds us of the importance of recognizing that even the most local, remote, or specific form of oppression/themes are rooted in larger historical sequences and universal structures of imbalance and domination (see p104)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75" y="285750"/>
            <a:ext cx="6072188" cy="125095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Humans </a:t>
            </a:r>
            <a:r>
              <a:rPr lang="en-CA" dirty="0" err="1" smtClean="0"/>
              <a:t>vs</a:t>
            </a:r>
            <a:r>
              <a:rPr lang="en-CA" dirty="0" smtClean="0"/>
              <a:t> Animals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Humans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252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en-CA" sz="1600" smtClean="0"/>
              <a:t>Have agency</a:t>
            </a:r>
          </a:p>
          <a:p>
            <a:pPr eaLnBrk="1" hangingPunct="1"/>
            <a:r>
              <a:rPr lang="en-CA" sz="1600" smtClean="0"/>
              <a:t>Conscious beings</a:t>
            </a:r>
          </a:p>
          <a:p>
            <a:pPr eaLnBrk="1" hangingPunct="1"/>
            <a:r>
              <a:rPr lang="en-CA" sz="1600" smtClean="0"/>
              <a:t>Control</a:t>
            </a:r>
          </a:p>
          <a:p>
            <a:pPr eaLnBrk="1" hangingPunct="1"/>
            <a:r>
              <a:rPr lang="en-CA" sz="1600" smtClean="0"/>
              <a:t>Language</a:t>
            </a:r>
          </a:p>
          <a:p>
            <a:pPr eaLnBrk="1" hangingPunct="1"/>
            <a:r>
              <a:rPr lang="en-CA" sz="1600" smtClean="0"/>
              <a:t>Aware of their activity </a:t>
            </a:r>
          </a:p>
          <a:p>
            <a:pPr eaLnBrk="1" hangingPunct="1"/>
            <a:r>
              <a:rPr lang="en-CA" sz="1600" smtClean="0"/>
              <a:t>Create culture and history</a:t>
            </a:r>
          </a:p>
          <a:p>
            <a:pPr eaLnBrk="1" hangingPunct="1"/>
            <a:r>
              <a:rPr lang="en-CA" sz="1600" smtClean="0"/>
              <a:t>Aware of themselves as separate from the world/reality</a:t>
            </a:r>
          </a:p>
          <a:p>
            <a:pPr eaLnBrk="1" hangingPunct="1"/>
            <a:r>
              <a:rPr lang="en-CA" sz="1600" smtClean="0"/>
              <a:t>We create our own reality and then are confined by it</a:t>
            </a:r>
          </a:p>
          <a:p>
            <a:pPr eaLnBrk="1" hangingPunct="1"/>
            <a:r>
              <a:rPr lang="en-CA" sz="1600" smtClean="0"/>
              <a:t>Ability to think critically</a:t>
            </a:r>
          </a:p>
          <a:p>
            <a:pPr eaLnBrk="1" hangingPunct="1"/>
            <a:r>
              <a:rPr lang="en-CA" sz="1600" smtClean="0"/>
              <a:t>Have faith and hope</a:t>
            </a:r>
          </a:p>
          <a:p>
            <a:pPr eaLnBrk="1" hangingPunct="1"/>
            <a:r>
              <a:rPr lang="en-CA" sz="1600" smtClean="0"/>
              <a:t>Ability to have self reflection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Animals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254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n-CA" sz="1600" dirty="0" smtClean="0"/>
              <a:t>Act in instinct</a:t>
            </a:r>
          </a:p>
          <a:p>
            <a:pPr eaLnBrk="1" hangingPunct="1"/>
            <a:r>
              <a:rPr lang="en-CA" sz="1600" dirty="0" smtClean="0"/>
              <a:t>Act for stimulation</a:t>
            </a:r>
          </a:p>
          <a:p>
            <a:pPr eaLnBrk="1" hangingPunct="1"/>
            <a:r>
              <a:rPr lang="en-CA" sz="1600" dirty="0" smtClean="0"/>
              <a:t>Cannot commit themselves</a:t>
            </a:r>
          </a:p>
          <a:p>
            <a:pPr eaLnBrk="1" hangingPunct="1"/>
            <a:r>
              <a:rPr lang="en-CA" sz="1600" dirty="0" smtClean="0"/>
              <a:t>Cannot construct life (culture)</a:t>
            </a:r>
          </a:p>
          <a:p>
            <a:pPr eaLnBrk="1" hangingPunct="1"/>
            <a:r>
              <a:rPr lang="en-CA" sz="1600" dirty="0" smtClean="0"/>
              <a:t>Do not live but exist</a:t>
            </a:r>
          </a:p>
          <a:p>
            <a:pPr eaLnBrk="1" hangingPunct="1"/>
            <a:r>
              <a:rPr lang="en-CA" sz="1600" dirty="0" smtClean="0"/>
              <a:t>Do not have a “history” merely a physical space of here and now</a:t>
            </a:r>
          </a:p>
          <a:p>
            <a:pPr eaLnBrk="1" hangingPunct="1"/>
            <a:r>
              <a:rPr lang="en-CA" sz="1600" dirty="0" smtClean="0"/>
              <a:t>They cannot distinguish between themselves and the world</a:t>
            </a:r>
          </a:p>
          <a:p>
            <a:pPr eaLnBrk="1" hangingPunct="1"/>
            <a:r>
              <a:rPr lang="en-CA" sz="1600" dirty="0" smtClean="0"/>
              <a:t>Cannot create products detached from themselves</a:t>
            </a:r>
          </a:p>
        </p:txBody>
      </p:sp>
      <p:pic>
        <p:nvPicPr>
          <p:cNvPr id="53255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3" y="0"/>
            <a:ext cx="18303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63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Dialectic of a Thematic Universe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Themes at Work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760"/>
            <a:ext cx="6444208" cy="5589239"/>
          </a:xfrm>
          <a:noFill/>
        </p:spPr>
      </p:pic>
      <p:pic>
        <p:nvPicPr>
          <p:cNvPr id="5" name="Content Placeholder 3" descr="concentri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2991" y="2060848"/>
            <a:ext cx="3431009" cy="34310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Coding</a:t>
            </a:r>
            <a:endParaRPr lang="en-CA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2941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62181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 semiotic triangle</a:t>
            </a:r>
            <a:endParaRPr lang="en-CA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Stuart Hall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58" y="1196752"/>
            <a:ext cx="850620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Investigation</a:t>
            </a:r>
            <a:endParaRPr lang="en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12777"/>
            <a:ext cx="9180512" cy="543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Dialogue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24936" cy="559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Dangers of Investigation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3706"/>
            <a:ext cx="7632848" cy="597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Multi-Stage Model of Praxis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Praxis</a:t>
            </a:r>
            <a:endParaRPr lang="en-CA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86567"/>
            <a:ext cx="7056784" cy="52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Word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Naming the World </a:t>
            </a:r>
            <a:r>
              <a:rPr lang="en-CA" dirty="0"/>
              <a:t>T</a:t>
            </a:r>
            <a:r>
              <a:rPr lang="en-CA" dirty="0" smtClean="0"/>
              <a:t>hrough Dialogue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831"/>
            <a:ext cx="9144000" cy="55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Love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Humility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152"/>
            <a:ext cx="914399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Faith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Hope</a:t>
            </a:r>
            <a:endParaRPr lang="en-C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3"/>
            <a:ext cx="4427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Thinking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6105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290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Pedagogy of the Oppressed </vt:lpstr>
      <vt:lpstr>Dialogue</vt:lpstr>
      <vt:lpstr>The Word</vt:lpstr>
      <vt:lpstr>Naming the World Through Dialogue</vt:lpstr>
      <vt:lpstr>Love</vt:lpstr>
      <vt:lpstr>Humility</vt:lpstr>
      <vt:lpstr>Faith</vt:lpstr>
      <vt:lpstr>Hope</vt:lpstr>
      <vt:lpstr>Critical Thinking</vt:lpstr>
      <vt:lpstr>The Role of Educators in Dialogue</vt:lpstr>
      <vt:lpstr>The Thematic Universe</vt:lpstr>
      <vt:lpstr>Generative Themes</vt:lpstr>
      <vt:lpstr>Freirian Concentric Circles</vt:lpstr>
      <vt:lpstr>Humans vs Animals</vt:lpstr>
      <vt:lpstr>The Dialectic of a Thematic Universe</vt:lpstr>
      <vt:lpstr>Themes at Work</vt:lpstr>
      <vt:lpstr>Coding</vt:lpstr>
      <vt:lpstr>Stuart Hall</vt:lpstr>
      <vt:lpstr>Investigation</vt:lpstr>
      <vt:lpstr>Dangers of Investigation</vt:lpstr>
      <vt:lpstr>A Multi-Stage Model of Praxis</vt:lpstr>
      <vt:lpstr>Praxis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Pedagogy of the Oppressed</dc:title>
  <dc:creator>phdsteve</dc:creator>
  <cp:lastModifiedBy>phdsteve</cp:lastModifiedBy>
  <cp:revision>9</cp:revision>
  <dcterms:created xsi:type="dcterms:W3CDTF">2012-01-22T03:00:55Z</dcterms:created>
  <dcterms:modified xsi:type="dcterms:W3CDTF">2012-01-23T04:12:50Z</dcterms:modified>
</cp:coreProperties>
</file>